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3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d3199ae6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d3199ae6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d3199ae63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d3199ae6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3ce6eaf9e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3ce6eaf9e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d3199ae63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d3199ae63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d3199ae63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d3199ae6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d3199ae63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d3199ae6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d3199ae63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d3199ae63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d3199ae63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d3199ae63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d3199ae63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d3199ae63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d3199ae63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d3199ae63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rtl="0">
              <a:spcBef>
                <a:spcPts val="56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Thayer School of Engineering at Dartmouth" id="17" name="Google Shape;17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2400" y="4790209"/>
            <a:ext cx="1752600" cy="29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457200" y="1143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56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type="title"/>
          </p:nvPr>
        </p:nvSpPr>
        <p:spPr>
          <a:xfrm rot="5400000">
            <a:off x="56923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56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title"/>
          </p:nvPr>
        </p:nvSpPr>
        <p:spPr>
          <a:xfrm>
            <a:off x="457200" y="1143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marL="18288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13"/>
          <p:cNvSpPr/>
          <p:nvPr/>
        </p:nvSpPr>
        <p:spPr>
          <a:xfrm>
            <a:off x="457200" y="1085850"/>
            <a:ext cx="3429000" cy="484748"/>
          </a:xfrm>
          <a:custGeom>
            <a:pathLst>
              <a:path extrusionOk="0" h="369332" w="3429000">
                <a:moveTo>
                  <a:pt x="0" y="0"/>
                </a:moveTo>
                <a:lnTo>
                  <a:pt x="3429000" y="0"/>
                </a:lnTo>
                <a:lnTo>
                  <a:pt x="3429000" y="369332"/>
                </a:lnTo>
                <a:lnTo>
                  <a:pt x="0" y="369332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457200" y="1143000"/>
            <a:ext cx="40386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rtl="0">
              <a:spcBef>
                <a:spcPts val="56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None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2" type="body"/>
          </p:nvPr>
        </p:nvSpPr>
        <p:spPr>
          <a:xfrm>
            <a:off x="4648200" y="1143000"/>
            <a:ext cx="40386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rtl="0">
              <a:spcBef>
                <a:spcPts val="56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None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Custom Layout">
  <p:cSld name="1_Custom Layou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 rot="5400000">
            <a:off x="5692350" y="1371628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 rot="5400000">
            <a:off x="1295400" y="-609600"/>
            <a:ext cx="43434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rtl="0">
              <a:spcBef>
                <a:spcPts val="56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None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56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00" name="Google Shape;100;p1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7" name="Google Shape;107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8" name="Google Shape;108;p1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" name="Google Shape;111;p1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  <a:defRPr>
                <a:solidFill>
                  <a:srgbClr val="666666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5" name="Google Shape;115;p1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9" name="Google Shape;119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0" name="Google Shape;120;p2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 1">
  <p:cSld name="TITLE_AND_TWO_COLUMNS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/>
          <p:nvPr/>
        </p:nvSpPr>
        <p:spPr>
          <a:xfrm>
            <a:off x="4880050" y="1082200"/>
            <a:ext cx="4263900" cy="3718200"/>
          </a:xfrm>
          <a:prstGeom prst="rect">
            <a:avLst/>
          </a:prstGeom>
          <a:solidFill>
            <a:srgbClr val="00316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5" name="Google Shape;125;p2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56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rtl="0">
              <a:spcBef>
                <a:spcPts val="56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48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4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32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28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3" name="Google Shape;133;p2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6" name="Google Shape;136;p2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0" name="Google Shape;140;p2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1" name="Google Shape;141;p2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45" name="Google Shape;145;p2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ctrTitle"/>
          </p:nvPr>
        </p:nvSpPr>
        <p:spPr>
          <a:xfrm>
            <a:off x="1066800" y="2057400"/>
            <a:ext cx="723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1066800" y="3486150"/>
            <a:ext cx="72390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48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/>
            </a:lvl1pPr>
            <a:lvl2pPr indent="0" lvl="1" marL="457200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2pPr>
            <a:lvl3pPr indent="0" lvl="2" marL="914400" marR="0" rtl="0" algn="ctr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None/>
              <a:defRPr/>
            </a:lvl3pPr>
            <a:lvl4pPr indent="0" lvl="3" marL="1371600" marR="0" rtl="0" algn="ctr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4pPr>
            <a:lvl5pPr indent="0" lvl="4" marL="1828800" marR="0" rtl="0" algn="ctr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5pPr>
            <a:lvl6pPr indent="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6pPr>
            <a:lvl7pPr indent="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7pPr>
            <a:lvl8pPr indent="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8pPr>
            <a:lvl9pPr indent="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457200" y="1143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56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457200" y="1143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56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56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>
  <p:cSld name="Comparis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457200" y="1143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rtl="0" algn="l">
              <a:spcBef>
                <a:spcPts val="56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48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4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32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28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56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rtl="0" algn="l">
              <a:spcBef>
                <a:spcPts val="56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48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4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32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28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56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457200" y="11430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8"/>
          <p:cNvSpPr txBox="1"/>
          <p:nvPr>
            <p:ph idx="1" type="body"/>
          </p:nvPr>
        </p:nvSpPr>
        <p:spPr>
          <a:xfrm>
            <a:off x="457200" y="1143000"/>
            <a:ext cx="8229600" cy="3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56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>
              <a:spcBef>
                <a:spcPts val="480"/>
              </a:spcBef>
              <a:spcAft>
                <a:spcPts val="0"/>
              </a:spcAft>
              <a:buSzPts val="1400"/>
              <a:buChar char="–"/>
              <a:defRPr/>
            </a:lvl2pPr>
            <a:lvl3pPr indent="-317500" lvl="2" marL="1371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>
              <a:spcBef>
                <a:spcPts val="320"/>
              </a:spcBef>
              <a:spcAft>
                <a:spcPts val="0"/>
              </a:spcAft>
              <a:buSzPts val="1400"/>
              <a:buChar char="–"/>
              <a:defRPr/>
            </a:lvl4pPr>
            <a:lvl5pPr indent="-317500" lvl="4" marL="2286000" rtl="0">
              <a:spcBef>
                <a:spcPts val="280"/>
              </a:spcBef>
              <a:spcAft>
                <a:spcPts val="0"/>
              </a:spcAft>
              <a:buSzPts val="1400"/>
              <a:buChar char="»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Thayer School of Engineering at Dartmouth" id="63" name="Google Shape;6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2400" y="4790209"/>
            <a:ext cx="1752600" cy="29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1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rtl="0">
              <a:spcBef>
                <a:spcPts val="56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None/>
              <a:defRPr/>
            </a:lvl1pPr>
            <a:lvl2pPr indent="-228600" lvl="1" marL="914400" rtl="0">
              <a:spcBef>
                <a:spcPts val="480"/>
              </a:spcBef>
              <a:spcAft>
                <a:spcPts val="0"/>
              </a:spcAft>
              <a:buSzPts val="1400"/>
              <a:buFont typeface="Arial"/>
              <a:buNone/>
              <a:defRPr/>
            </a:lvl2pPr>
            <a:lvl3pPr indent="-228600" lvl="2" marL="1371600" rtl="0">
              <a:spcBef>
                <a:spcPts val="400"/>
              </a:spcBef>
              <a:spcAft>
                <a:spcPts val="0"/>
              </a:spcAft>
              <a:buSzPts val="1400"/>
              <a:buFont typeface="Arial"/>
              <a:buNone/>
              <a:defRPr/>
            </a:lvl3pPr>
            <a:lvl4pPr indent="-228600" lvl="3" marL="1828800" rtl="0">
              <a:spcBef>
                <a:spcPts val="320"/>
              </a:spcBef>
              <a:spcAft>
                <a:spcPts val="0"/>
              </a:spcAft>
              <a:buSzPts val="1400"/>
              <a:buFont typeface="Arial"/>
              <a:buNone/>
              <a:defRPr/>
            </a:lvl4pPr>
            <a:lvl5pPr indent="-228600" lvl="4" marL="2286000" rtl="0">
              <a:spcBef>
                <a:spcPts val="280"/>
              </a:spcBef>
              <a:spcAft>
                <a:spcPts val="0"/>
              </a:spcAft>
              <a:buSzPts val="1400"/>
              <a:buFont typeface="Arial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0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5.xml"/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8575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•"/>
              <a:defRPr/>
            </a:lvl1pPr>
            <a:lvl2pPr indent="-3175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–"/>
              <a:defRPr/>
            </a:lvl2pPr>
            <a:lvl3pPr indent="-3175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ial"/>
              <a:buChar char="•"/>
              <a:defRPr/>
            </a:lvl3pPr>
            <a:lvl4pPr indent="-3175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–"/>
              <a:defRPr/>
            </a:lvl4pPr>
            <a:lvl5pPr indent="-3175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»"/>
              <a:defRPr/>
            </a:lvl5pPr>
            <a:lvl6pPr indent="-3175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6pPr>
            <a:lvl7pPr indent="-3175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7pPr>
            <a:lvl8pPr indent="-3175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8pPr>
            <a:lvl9pPr indent="-3175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1295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481250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5486400" y="481250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3167"/>
              </a:buClr>
              <a:buSzPts val="2800"/>
              <a:buNone/>
              <a:defRPr sz="2800">
                <a:solidFill>
                  <a:srgbClr val="00316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" name="Google Shape;104;p1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girder.readthedocs.io/en/latest/" TargetMode="External"/><Relationship Id="rId4" Type="http://schemas.openxmlformats.org/officeDocument/2006/relationships/hyperlink" Target="https://github.com/girder/girder" TargetMode="External"/><Relationship Id="rId9" Type="http://schemas.openxmlformats.org/officeDocument/2006/relationships/image" Target="../media/image6.png"/><Relationship Id="rId5" Type="http://schemas.openxmlformats.org/officeDocument/2006/relationships/hyperlink" Target="https://discourse.girder.org/" TargetMode="External"/><Relationship Id="rId6" Type="http://schemas.openxmlformats.org/officeDocument/2006/relationships/hyperlink" Target="http://resonant.kitware.com/" TargetMode="External"/><Relationship Id="rId7" Type="http://schemas.openxmlformats.org/officeDocument/2006/relationships/image" Target="../media/image3.png"/><Relationship Id="rId8" Type="http://schemas.openxmlformats.org/officeDocument/2006/relationships/hyperlink" Target="http://bit.ly/scipy2018-girder-talk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5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17.png"/><Relationship Id="rId7" Type="http://schemas.openxmlformats.org/officeDocument/2006/relationships/image" Target="../media/image5.png"/><Relationship Id="rId8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5.png"/><Relationship Id="rId5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ctrTitle"/>
          </p:nvPr>
        </p:nvSpPr>
        <p:spPr>
          <a:xfrm>
            <a:off x="311708" y="2116825"/>
            <a:ext cx="85206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r>
              <a:rPr lang="en"/>
              <a:t>Girder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 management for the web</a:t>
            </a:r>
            <a:endParaRPr sz="36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  <p:pic>
        <p:nvPicPr>
          <p:cNvPr id="153" name="Google Shape;1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813" y="888712"/>
            <a:ext cx="1631174" cy="163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7"/>
          <p:cNvSpPr txBox="1"/>
          <p:nvPr>
            <p:ph type="ctrTitle"/>
          </p:nvPr>
        </p:nvSpPr>
        <p:spPr>
          <a:xfrm>
            <a:off x="311700" y="813575"/>
            <a:ext cx="8520600" cy="274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References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00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Docs </a:t>
            </a:r>
            <a:r>
              <a:rPr lang="en" sz="2200" u="sng">
                <a:solidFill>
                  <a:schemeClr val="accent5"/>
                </a:solidFill>
                <a:hlinkClick r:id="rId3"/>
              </a:rPr>
              <a:t>http://girder.readthedocs.io/en/latest/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Code </a:t>
            </a:r>
            <a:r>
              <a:rPr lang="en" sz="2200" u="sng">
                <a:solidFill>
                  <a:schemeClr val="accent5"/>
                </a:solidFill>
                <a:hlinkClick r:id="rId4"/>
              </a:rPr>
              <a:t>https://github.com/girder/girder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Discourse </a:t>
            </a:r>
            <a:r>
              <a:rPr lang="en" sz="2200" u="sng">
                <a:solidFill>
                  <a:schemeClr val="accent5"/>
                </a:solidFill>
                <a:hlinkClick r:id="rId5"/>
              </a:rPr>
              <a:t>https://discourse.girder.org/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Girder, part of the </a:t>
            </a:r>
            <a:r>
              <a:rPr lang="en" sz="2200" u="sng">
                <a:solidFill>
                  <a:schemeClr val="hlink"/>
                </a:solidFill>
                <a:hlinkClick r:id="rId6"/>
              </a:rPr>
              <a:t>Resonant platform</a:t>
            </a:r>
            <a:r>
              <a:rPr lang="en" sz="2200"/>
              <a:t> </a:t>
            </a:r>
            <a:endParaRPr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239" name="Google Shape;239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7"/>
          <p:cNvSpPr txBox="1"/>
          <p:nvPr/>
        </p:nvSpPr>
        <p:spPr>
          <a:xfrm>
            <a:off x="895600" y="4108575"/>
            <a:ext cx="15720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3167"/>
                </a:solidFill>
              </a:rPr>
              <a:t>Girder</a:t>
            </a:r>
            <a:endParaRPr sz="2400">
              <a:solidFill>
                <a:srgbClr val="003167"/>
              </a:solidFill>
            </a:endParaRPr>
          </a:p>
        </p:txBody>
      </p:sp>
      <p:sp>
        <p:nvSpPr>
          <p:cNvPr id="242" name="Google Shape;242;p37"/>
          <p:cNvSpPr txBox="1"/>
          <p:nvPr/>
        </p:nvSpPr>
        <p:spPr>
          <a:xfrm>
            <a:off x="1550400" y="3466225"/>
            <a:ext cx="60432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Slides: </a:t>
            </a:r>
            <a:r>
              <a:rPr lang="en" sz="3000" u="sng">
                <a:solidFill>
                  <a:schemeClr val="hlink"/>
                </a:solidFill>
                <a:hlinkClick r:id="rId8"/>
              </a:rPr>
              <a:t>bit.ly/scipy2018-girder-talk</a:t>
            </a:r>
            <a:r>
              <a:rPr lang="en" sz="3000"/>
              <a:t> </a:t>
            </a:r>
            <a:endParaRPr sz="3000"/>
          </a:p>
        </p:txBody>
      </p:sp>
      <p:pic>
        <p:nvPicPr>
          <p:cNvPr id="243" name="Google Shape;243;p3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963800" y="152310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ctrTitle"/>
          </p:nvPr>
        </p:nvSpPr>
        <p:spPr>
          <a:xfrm>
            <a:off x="311700" y="813575"/>
            <a:ext cx="8520600" cy="251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High Level Goals</a:t>
            </a:r>
            <a:endParaRPr sz="3000">
              <a:solidFill>
                <a:schemeClr val="dk1"/>
              </a:solidFill>
            </a:endParaRPr>
          </a:p>
          <a:p>
            <a:pPr indent="0" lvl="0" mar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Scientific reproducibility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O</a:t>
            </a:r>
            <a:r>
              <a:rPr lang="en" sz="2200"/>
              <a:t>rganization and discovery</a:t>
            </a:r>
            <a:r>
              <a:rPr lang="en" sz="2200"/>
              <a:t> of data</a:t>
            </a:r>
            <a:endParaRPr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159" name="Google Shape;15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895600" y="4108575"/>
            <a:ext cx="15720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3167"/>
                </a:solidFill>
              </a:rPr>
              <a:t>Girder</a:t>
            </a:r>
            <a:endParaRPr sz="2400">
              <a:solidFill>
                <a:srgbClr val="003167"/>
              </a:solidFill>
            </a:endParaRPr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6125" y="2828700"/>
            <a:ext cx="3122626" cy="183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9"/>
          <p:cNvPicPr preferRelativeResize="0"/>
          <p:nvPr/>
        </p:nvPicPr>
        <p:blipFill rotWithShape="1">
          <a:blip r:embed="rId5">
            <a:alphaModFix/>
          </a:blip>
          <a:srcRect b="13596" l="37936" r="36807" t="50734"/>
          <a:stretch/>
        </p:blipFill>
        <p:spPr>
          <a:xfrm>
            <a:off x="2373375" y="3183750"/>
            <a:ext cx="1001425" cy="924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9"/>
          <p:cNvPicPr preferRelativeResize="0"/>
          <p:nvPr/>
        </p:nvPicPr>
        <p:blipFill rotWithShape="1">
          <a:blip r:embed="rId5">
            <a:alphaModFix/>
          </a:blip>
          <a:srcRect b="13801" l="12884" r="60854" t="49107"/>
          <a:stretch/>
        </p:blipFill>
        <p:spPr>
          <a:xfrm>
            <a:off x="1332050" y="2581600"/>
            <a:ext cx="1041327" cy="96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9"/>
          <p:cNvPicPr preferRelativeResize="0"/>
          <p:nvPr/>
        </p:nvPicPr>
        <p:blipFill rotWithShape="1">
          <a:blip r:embed="rId5">
            <a:alphaModFix/>
          </a:blip>
          <a:srcRect b="13596" l="62788" r="11956" t="50734"/>
          <a:stretch/>
        </p:blipFill>
        <p:spPr>
          <a:xfrm>
            <a:off x="3374800" y="3768000"/>
            <a:ext cx="1041327" cy="961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ctrTitle"/>
          </p:nvPr>
        </p:nvSpPr>
        <p:spPr>
          <a:xfrm>
            <a:off x="311700" y="813575"/>
            <a:ext cx="8520600" cy="274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What do we mean by data management?</a:t>
            </a:r>
            <a:endParaRPr sz="30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Storage, access, and sharing of files and metadata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Browsing/viewing/sharing behind a single abstraction</a:t>
            </a:r>
            <a:endParaRPr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/>
          <p:nvPr/>
        </p:nvSpPr>
        <p:spPr>
          <a:xfrm>
            <a:off x="895600" y="4108575"/>
            <a:ext cx="15720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3167"/>
                </a:solidFill>
              </a:rPr>
              <a:t>Girder</a:t>
            </a:r>
            <a:endParaRPr sz="2400">
              <a:solidFill>
                <a:srgbClr val="003167"/>
              </a:solidFill>
            </a:endParaRPr>
          </a:p>
        </p:txBody>
      </p:sp>
      <p:pic>
        <p:nvPicPr>
          <p:cNvPr id="172" name="Google Shape;17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8152" y="2409900"/>
            <a:ext cx="3816087" cy="1946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0"/>
          <p:cNvPicPr preferRelativeResize="0"/>
          <p:nvPr/>
        </p:nvPicPr>
        <p:blipFill rotWithShape="1">
          <a:blip r:embed="rId5">
            <a:alphaModFix/>
          </a:blip>
          <a:srcRect b="50305" l="0" r="37370" t="0"/>
          <a:stretch/>
        </p:blipFill>
        <p:spPr>
          <a:xfrm>
            <a:off x="6429375" y="2441825"/>
            <a:ext cx="2356283" cy="166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type="ctrTitle"/>
          </p:nvPr>
        </p:nvSpPr>
        <p:spPr>
          <a:xfrm>
            <a:off x="311700" y="508775"/>
            <a:ext cx="8520600" cy="274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Design choices and rationale</a:t>
            </a:r>
            <a:endParaRPr sz="30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</a:rPr>
              <a:t>(Kitware is a collaborative, open source consultancy)</a:t>
            </a:r>
            <a:endParaRPr sz="2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Focus on flexibility and extensibility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Integration of visualization and analytics</a:t>
            </a:r>
            <a:endParaRPr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179" name="Google Shape;1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 txBox="1"/>
          <p:nvPr/>
        </p:nvSpPr>
        <p:spPr>
          <a:xfrm>
            <a:off x="895600" y="4108575"/>
            <a:ext cx="15720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3167"/>
                </a:solidFill>
              </a:rPr>
              <a:t>Girder</a:t>
            </a:r>
            <a:endParaRPr sz="2400">
              <a:solidFill>
                <a:srgbClr val="003167"/>
              </a:solidFill>
            </a:endParaRPr>
          </a:p>
        </p:txBody>
      </p:sp>
      <p:pic>
        <p:nvPicPr>
          <p:cNvPr descr="5_areas_v2.png" id="182" name="Google Shape;18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8900" y="2634175"/>
            <a:ext cx="2586225" cy="20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1"/>
          <p:cNvPicPr preferRelativeResize="0"/>
          <p:nvPr/>
        </p:nvPicPr>
        <p:blipFill rotWithShape="1">
          <a:blip r:embed="rId5">
            <a:alphaModFix/>
          </a:blip>
          <a:srcRect b="0" l="6099" r="64855" t="0"/>
          <a:stretch/>
        </p:blipFill>
        <p:spPr>
          <a:xfrm>
            <a:off x="6819735" y="2370863"/>
            <a:ext cx="1349700" cy="12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55150" y="3577774"/>
            <a:ext cx="1133400" cy="635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_cmake.png" id="185" name="Google Shape;185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03893" y="3441225"/>
            <a:ext cx="1761464" cy="699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aViewLogo.png" id="186" name="Google Shape;186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99400" y="2911525"/>
            <a:ext cx="1831749" cy="48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93599" y="4140232"/>
            <a:ext cx="1061275" cy="650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type="ctrTitle"/>
          </p:nvPr>
        </p:nvSpPr>
        <p:spPr>
          <a:xfrm>
            <a:off x="311700" y="661175"/>
            <a:ext cx="8520600" cy="274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What value does Girder provide?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Data indexing: browse/search/filter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Data provenance: track data through transformations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Data abstraction: expose data in a (more) uniform way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2"/>
          <p:cNvSpPr txBox="1"/>
          <p:nvPr/>
        </p:nvSpPr>
        <p:spPr>
          <a:xfrm>
            <a:off x="895600" y="4108575"/>
            <a:ext cx="15720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3167"/>
                </a:solidFill>
              </a:rPr>
              <a:t>Girder</a:t>
            </a:r>
            <a:endParaRPr sz="2400">
              <a:solidFill>
                <a:srgbClr val="003167"/>
              </a:solidFill>
            </a:endParaRPr>
          </a:p>
        </p:txBody>
      </p:sp>
      <p:pic>
        <p:nvPicPr>
          <p:cNvPr id="196" name="Google Shape;19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9214" y="2481750"/>
            <a:ext cx="2325575" cy="2247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type="ctrTitle"/>
          </p:nvPr>
        </p:nvSpPr>
        <p:spPr>
          <a:xfrm>
            <a:off x="311700" y="1270775"/>
            <a:ext cx="8520600" cy="274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Used across multiple domains</a:t>
            </a:r>
            <a:endParaRPr sz="24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Software quality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Medical imaging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Histopathology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Geospatial</a:t>
            </a:r>
            <a:endParaRPr sz="2200"/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Chemistry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Computer Vision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Neuroscience</a:t>
            </a:r>
            <a:endParaRPr sz="2200"/>
          </a:p>
        </p:txBody>
      </p:sp>
      <p:pic>
        <p:nvPicPr>
          <p:cNvPr id="202" name="Google Shape;2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3"/>
          <p:cNvSpPr txBox="1"/>
          <p:nvPr/>
        </p:nvSpPr>
        <p:spPr>
          <a:xfrm>
            <a:off x="895600" y="4108575"/>
            <a:ext cx="15720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3167"/>
                </a:solidFill>
              </a:rPr>
              <a:t>Girder</a:t>
            </a:r>
            <a:endParaRPr sz="2400">
              <a:solidFill>
                <a:srgbClr val="003167"/>
              </a:solidFill>
            </a:endParaRPr>
          </a:p>
        </p:txBody>
      </p:sp>
      <p:pic>
        <p:nvPicPr>
          <p:cNvPr id="205" name="Google Shape;205;p33"/>
          <p:cNvPicPr preferRelativeResize="0"/>
          <p:nvPr/>
        </p:nvPicPr>
        <p:blipFill rotWithShape="1">
          <a:blip r:embed="rId4">
            <a:alphaModFix/>
          </a:blip>
          <a:srcRect b="0" l="0" r="0" t="4816"/>
          <a:stretch/>
        </p:blipFill>
        <p:spPr>
          <a:xfrm>
            <a:off x="3627250" y="1103150"/>
            <a:ext cx="5052157" cy="300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ctrTitle"/>
          </p:nvPr>
        </p:nvSpPr>
        <p:spPr>
          <a:xfrm>
            <a:off x="311700" y="813575"/>
            <a:ext cx="8520600" cy="274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Analytics through Girder Worker</a:t>
            </a:r>
            <a:endParaRPr sz="30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(Thin wrapper integrating Celery)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Shipping and handling of data, metadata, args, outputs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Remote execution in Python or Docker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Status updates and tracking</a:t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pic>
        <p:nvPicPr>
          <p:cNvPr id="211" name="Google Shape;21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4"/>
          <p:cNvSpPr txBox="1"/>
          <p:nvPr/>
        </p:nvSpPr>
        <p:spPr>
          <a:xfrm>
            <a:off x="895600" y="4108575"/>
            <a:ext cx="15720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3167"/>
                </a:solidFill>
              </a:rPr>
              <a:t>Girder</a:t>
            </a:r>
            <a:endParaRPr sz="2400">
              <a:solidFill>
                <a:srgbClr val="003167"/>
              </a:solidFill>
            </a:endParaRPr>
          </a:p>
        </p:txBody>
      </p:sp>
      <p:pic>
        <p:nvPicPr>
          <p:cNvPr id="214" name="Google Shape;21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7400" y="2526350"/>
            <a:ext cx="2550529" cy="2147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496425"/>
            <a:ext cx="1390555" cy="132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ctrTitle"/>
          </p:nvPr>
        </p:nvSpPr>
        <p:spPr>
          <a:xfrm>
            <a:off x="311700" y="813575"/>
            <a:ext cx="8520600" cy="274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Near Term Roadmap</a:t>
            </a:r>
            <a:endParaRPr sz="30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Deeper integration with JupyterLab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○"/>
            </a:pPr>
            <a:r>
              <a:rPr lang="en" sz="2200">
                <a:solidFill>
                  <a:srgbClr val="000000"/>
                </a:solidFill>
              </a:rPr>
              <a:t>Improved metadata querying</a:t>
            </a:r>
            <a:endParaRPr sz="2200">
              <a:solidFill>
                <a:srgbClr val="00000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○"/>
            </a:pPr>
            <a:r>
              <a:rPr lang="en" sz="2200">
                <a:solidFill>
                  <a:srgbClr val="000000"/>
                </a:solidFill>
              </a:rPr>
              <a:t>Cohort construction to feed analytics</a:t>
            </a:r>
            <a:endParaRPr sz="2200">
              <a:solidFill>
                <a:srgbClr val="00000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○"/>
            </a:pPr>
            <a:r>
              <a:rPr lang="en" sz="2200">
                <a:solidFill>
                  <a:srgbClr val="000000"/>
                </a:solidFill>
              </a:rPr>
              <a:t>Better provenance and workflow artifact tracking</a:t>
            </a:r>
            <a:endParaRPr sz="2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</p:txBody>
      </p:sp>
      <p:pic>
        <p:nvPicPr>
          <p:cNvPr id="221" name="Google Shape;22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5"/>
          <p:cNvSpPr txBox="1"/>
          <p:nvPr/>
        </p:nvSpPr>
        <p:spPr>
          <a:xfrm>
            <a:off x="895600" y="4108575"/>
            <a:ext cx="15720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3167"/>
                </a:solidFill>
              </a:rPr>
              <a:t>Girder</a:t>
            </a:r>
            <a:endParaRPr sz="2400">
              <a:solidFill>
                <a:srgbClr val="003167"/>
              </a:solidFill>
            </a:endParaRPr>
          </a:p>
        </p:txBody>
      </p:sp>
      <p:pic>
        <p:nvPicPr>
          <p:cNvPr id="224" name="Google Shape;22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0350" y="2743250"/>
            <a:ext cx="4364026" cy="145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0278" y="2895150"/>
            <a:ext cx="3697525" cy="145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6"/>
          <p:cNvSpPr txBox="1"/>
          <p:nvPr>
            <p:ph type="ctrTitle"/>
          </p:nvPr>
        </p:nvSpPr>
        <p:spPr>
          <a:xfrm>
            <a:off x="311700" y="1118375"/>
            <a:ext cx="8520600" cy="274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Further Roadmap</a:t>
            </a:r>
            <a:endParaRPr sz="30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(Onward and Upward!)</a:t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Enabling infrastructure for software centered science</a:t>
            </a:r>
            <a:endParaRPr sz="2200"/>
          </a:p>
          <a:p>
            <a:pPr indent="-368300" lvl="2" marL="1371600" rtl="0" algn="l">
              <a:spcBef>
                <a:spcPts val="0"/>
              </a:spcBef>
              <a:spcAft>
                <a:spcPts val="0"/>
              </a:spcAft>
              <a:buSzPts val="2200"/>
              <a:buChar char="■"/>
            </a:pPr>
            <a:r>
              <a:rPr lang="en" sz="2200"/>
              <a:t>Research algorithm development</a:t>
            </a:r>
            <a:endParaRPr sz="2200"/>
          </a:p>
          <a:p>
            <a:pPr indent="-368300" lvl="2" marL="1371600" rtl="0" algn="l">
              <a:spcBef>
                <a:spcPts val="0"/>
              </a:spcBef>
              <a:spcAft>
                <a:spcPts val="0"/>
              </a:spcAft>
              <a:buSzPts val="2200"/>
              <a:buChar char="■"/>
            </a:pPr>
            <a:r>
              <a:rPr lang="en" sz="2200"/>
              <a:t>Software quality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○"/>
            </a:pPr>
            <a:r>
              <a:rPr lang="en" sz="2200">
                <a:solidFill>
                  <a:srgbClr val="000000"/>
                </a:solidFill>
              </a:rPr>
              <a:t>Interactive browsing of complex datasets</a:t>
            </a:r>
            <a:endParaRPr sz="2200">
              <a:solidFill>
                <a:srgbClr val="000000"/>
              </a:solidFill>
            </a:endParaRPr>
          </a:p>
          <a:p>
            <a:pPr indent="-3683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■"/>
            </a:pPr>
            <a:r>
              <a:rPr lang="en" sz="2200">
                <a:solidFill>
                  <a:srgbClr val="000000"/>
                </a:solidFill>
              </a:rPr>
              <a:t>Client + Server visualization</a:t>
            </a:r>
            <a:endParaRPr sz="2200">
              <a:solidFill>
                <a:srgbClr val="000000"/>
              </a:solidFill>
            </a:endParaRPr>
          </a:p>
          <a:p>
            <a:pPr indent="-3683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■"/>
            </a:pPr>
            <a:r>
              <a:rPr lang="en" sz="2200">
                <a:solidFill>
                  <a:srgbClr val="000000"/>
                </a:solidFill>
              </a:rPr>
              <a:t>Analytic processing close to the data</a:t>
            </a:r>
            <a:endParaRPr sz="2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231" name="Google Shape;23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19" y="3844930"/>
            <a:ext cx="884750" cy="88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6"/>
          <p:cNvSpPr txBox="1"/>
          <p:nvPr/>
        </p:nvSpPr>
        <p:spPr>
          <a:xfrm>
            <a:off x="895600" y="4108575"/>
            <a:ext cx="1572000" cy="4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3167"/>
                </a:solidFill>
              </a:rPr>
              <a:t>Girder</a:t>
            </a:r>
            <a:endParaRPr sz="2400">
              <a:solidFill>
                <a:srgbClr val="003167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Kitware Slides 16:9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KitwareLight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